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57" r:id="rId4"/>
    <p:sldId id="259" r:id="rId5"/>
    <p:sldId id="272" r:id="rId6"/>
    <p:sldId id="270" r:id="rId7"/>
    <p:sldId id="274" r:id="rId8"/>
    <p:sldId id="275" r:id="rId9"/>
    <p:sldId id="261" r:id="rId10"/>
    <p:sldId id="262" r:id="rId11"/>
    <p:sldId id="260" r:id="rId12"/>
    <p:sldId id="263" r:id="rId13"/>
    <p:sldId id="264" r:id="rId14"/>
    <p:sldId id="265" r:id="rId15"/>
    <p:sldId id="266" r:id="rId16"/>
    <p:sldId id="271" r:id="rId17"/>
    <p:sldId id="267" r:id="rId18"/>
    <p:sldId id="27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14"/>
  </p:normalViewPr>
  <p:slideViewPr>
    <p:cSldViewPr snapToGrid="0" snapToObjects="1">
      <p:cViewPr varScale="1">
        <p:scale>
          <a:sx n="79" d="100"/>
          <a:sy n="79" d="100"/>
        </p:scale>
        <p:origin x="1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60D-6658-E044-BF05-F32C1B5FA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0C214-1676-1C42-9F0D-51259256F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265074-9FDF-DA4D-AC3B-B71B9D5E15D2}"/>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C6008D21-66C0-484F-8A81-0E84B0D36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DBED0-33D7-2141-B344-250A8BDEAE6C}"/>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14646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43B-3492-A647-AA21-AC7D73D75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9C269-E893-F34F-9B88-88AD7E960B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7B3A1-B46A-604A-97E9-9CB8A6FC9D8B}"/>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7C902A49-56D4-8345-B3B9-2299160A6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EA74D-AAB2-0D4A-9558-D3B25FF3685C}"/>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22887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C1881-1770-114E-9F60-0307202DC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CD6248-D268-4E45-8035-837C122E0B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61CC9-CE65-924F-8138-9FD029E36486}"/>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34F85391-72B9-FB4D-8CBC-3C26ED413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B4562-AC3C-AA43-824E-292B5E686DA5}"/>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147086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FEF6-4C72-0A4D-99FC-79018F59A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50D6F-F608-BF41-9BC5-345DD9C48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3261E-CCEF-AB49-B75B-D46FCA881816}"/>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4AF02DC6-99A2-6242-BB17-490E99BBB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CE4ED-3E9F-F94A-8FC4-DC181E6BE78B}"/>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246989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C071-61F2-CB42-B655-A53D7AC7E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40D361-A3BF-854C-BCBD-226AC40F84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36CE84-329C-F64F-86C5-2145AEE47AE1}"/>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9FE05A9F-07D7-4C48-B1B4-F3F697A8A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0DDEA-03E2-7842-B3FF-A7D73D50ACBD}"/>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30652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1C94-2322-DB41-A8D3-E4A8AED58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3AE2E-E6BB-7844-8A8E-05D64CBEB8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B8514-0788-D049-B034-2358FCD318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006B81-C7D8-8D47-82CD-60CB838BE744}"/>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6" name="Footer Placeholder 5">
            <a:extLst>
              <a:ext uri="{FF2B5EF4-FFF2-40B4-BE49-F238E27FC236}">
                <a16:creationId xmlns:a16="http://schemas.microsoft.com/office/drawing/2014/main" id="{8FE72CE0-C236-F047-876B-41F6CD0FD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33283-B2AA-D84B-A43C-E93B43EF9EAA}"/>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255441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C8D3-7E9D-BC43-899C-B9243C794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1DC4D-C622-0E43-8922-33A8C2137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BA0279-0ACF-A041-8AC0-2CE4657B4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EC99AE-48AD-9E44-B151-484AD8392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CBD1F3-7D32-7F42-8C39-51025FCEFD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191BF-8A63-5746-A9DA-E87BA8E1EE43}"/>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8" name="Footer Placeholder 7">
            <a:extLst>
              <a:ext uri="{FF2B5EF4-FFF2-40B4-BE49-F238E27FC236}">
                <a16:creationId xmlns:a16="http://schemas.microsoft.com/office/drawing/2014/main" id="{8BCD2EC2-6FE3-1E4D-9054-988ED6CC60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727613-82FD-4A44-9DA1-F9196F404841}"/>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230513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3DB8-269F-3948-97AB-0BF0861AC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200EA-3C0F-C341-A590-20B4E485098D}"/>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4" name="Footer Placeholder 3">
            <a:extLst>
              <a:ext uri="{FF2B5EF4-FFF2-40B4-BE49-F238E27FC236}">
                <a16:creationId xmlns:a16="http://schemas.microsoft.com/office/drawing/2014/main" id="{76BBAC2E-C1A2-BF4C-A695-6CE4B4A59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E3C40-8385-4943-AE75-AC87159A775A}"/>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314413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F7C9B-977C-3D42-8680-AD43FE99CFF3}"/>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3" name="Footer Placeholder 2">
            <a:extLst>
              <a:ext uri="{FF2B5EF4-FFF2-40B4-BE49-F238E27FC236}">
                <a16:creationId xmlns:a16="http://schemas.microsoft.com/office/drawing/2014/main" id="{DF3D9674-99C4-2544-A6C1-441C1FB7BD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D6965-E083-CF47-AFBD-B3D964D14DED}"/>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149351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9D21-2E46-BB43-B15D-F34ECFD1D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D7089B-0701-874F-9827-673DD5443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FA7E89-9B75-F943-8DDC-5AAB8E39A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386BC8-CC17-6149-A200-52538C9F81DE}"/>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6" name="Footer Placeholder 5">
            <a:extLst>
              <a:ext uri="{FF2B5EF4-FFF2-40B4-BE49-F238E27FC236}">
                <a16:creationId xmlns:a16="http://schemas.microsoft.com/office/drawing/2014/main" id="{2BDA1AC7-0F4D-174C-B5CA-26E2E64B6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22DA3-ECF8-ED44-9503-69C4D0E6B6E7}"/>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42131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F388-D4C0-4147-A5F0-AB6245969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43BF5-8289-AE47-ADCD-39F60607D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F8068A-DF5D-524F-8307-6809AB733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395E97-3164-604A-B6C6-578182852C19}"/>
              </a:ext>
            </a:extLst>
          </p:cNvPr>
          <p:cNvSpPr>
            <a:spLocks noGrp="1"/>
          </p:cNvSpPr>
          <p:nvPr>
            <p:ph type="dt" sz="half" idx="10"/>
          </p:nvPr>
        </p:nvSpPr>
        <p:spPr/>
        <p:txBody>
          <a:bodyPr/>
          <a:lstStyle/>
          <a:p>
            <a:fld id="{066517B3-902A-2B41-9EF4-85E7549E57C6}" type="datetimeFigureOut">
              <a:rPr lang="en-US" smtClean="0"/>
              <a:t>7/14/21</a:t>
            </a:fld>
            <a:endParaRPr lang="en-US"/>
          </a:p>
        </p:txBody>
      </p:sp>
      <p:sp>
        <p:nvSpPr>
          <p:cNvPr id="6" name="Footer Placeholder 5">
            <a:extLst>
              <a:ext uri="{FF2B5EF4-FFF2-40B4-BE49-F238E27FC236}">
                <a16:creationId xmlns:a16="http://schemas.microsoft.com/office/drawing/2014/main" id="{4DE53DFF-F5F7-994E-9468-E0679FE35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90DBD-AA8B-5B4E-A1E6-8075BBF00A5A}"/>
              </a:ext>
            </a:extLst>
          </p:cNvPr>
          <p:cNvSpPr>
            <a:spLocks noGrp="1"/>
          </p:cNvSpPr>
          <p:nvPr>
            <p:ph type="sldNum" sz="quarter" idx="12"/>
          </p:nvPr>
        </p:nvSpPr>
        <p:spPr/>
        <p:txBody>
          <a:bodyPr/>
          <a:lstStyle/>
          <a:p>
            <a:fld id="{48897D65-6030-5A49-B141-34BF7CD25750}" type="slidenum">
              <a:rPr lang="en-US" smtClean="0"/>
              <a:t>‹#›</a:t>
            </a:fld>
            <a:endParaRPr lang="en-US"/>
          </a:p>
        </p:txBody>
      </p:sp>
    </p:spTree>
    <p:extLst>
      <p:ext uri="{BB962C8B-B14F-4D97-AF65-F5344CB8AC3E}">
        <p14:creationId xmlns:p14="http://schemas.microsoft.com/office/powerpoint/2010/main" val="31868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DD5C48-C297-9741-8113-4928D162C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DD96D-4934-D342-AAFC-09E199685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5468D-162C-9849-9F57-052C161EF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17B3-902A-2B41-9EF4-85E7549E57C6}" type="datetimeFigureOut">
              <a:rPr lang="en-US" smtClean="0"/>
              <a:t>7/14/21</a:t>
            </a:fld>
            <a:endParaRPr lang="en-US"/>
          </a:p>
        </p:txBody>
      </p:sp>
      <p:sp>
        <p:nvSpPr>
          <p:cNvPr id="5" name="Footer Placeholder 4">
            <a:extLst>
              <a:ext uri="{FF2B5EF4-FFF2-40B4-BE49-F238E27FC236}">
                <a16:creationId xmlns:a16="http://schemas.microsoft.com/office/drawing/2014/main" id="{D09E76F0-CCE2-664C-8CA6-B02CF18B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C4014-0C9E-5745-9162-83AEDB68DA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97D65-6030-5A49-B141-34BF7CD25750}" type="slidenum">
              <a:rPr lang="en-US" smtClean="0"/>
              <a:t>‹#›</a:t>
            </a:fld>
            <a:endParaRPr lang="en-US"/>
          </a:p>
        </p:txBody>
      </p:sp>
    </p:spTree>
    <p:extLst>
      <p:ext uri="{BB962C8B-B14F-4D97-AF65-F5344CB8AC3E}">
        <p14:creationId xmlns:p14="http://schemas.microsoft.com/office/powerpoint/2010/main" val="384004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v.uk/guidance/coronavirus-covid-19-grassroots-sports-guidance-for-the-public-and-sport-provide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call-charges" TargetMode="External"/><Relationship Id="rId2" Type="http://schemas.openxmlformats.org/officeDocument/2006/relationships/hyperlink" Target="mailto:spoc@si.Liverpool.gov.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martsurvey.co.uk/s/covid-19-sch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99758/OOSS_Provider_Guidance_PDF_Step_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liverpool.gov.uk/communities-and-safety/emergency-planning/coronavirus/how-to-get-tested/tests-for-people-with-sympto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E383-B422-1B40-8284-67C49234E0DB}"/>
              </a:ext>
            </a:extLst>
          </p:cNvPr>
          <p:cNvSpPr>
            <a:spLocks noGrp="1"/>
          </p:cNvSpPr>
          <p:nvPr>
            <p:ph type="ctrTitle"/>
          </p:nvPr>
        </p:nvSpPr>
        <p:spPr/>
        <p:txBody>
          <a:bodyPr/>
          <a:lstStyle/>
          <a:p>
            <a:r>
              <a:rPr lang="en-US" dirty="0"/>
              <a:t>Summer Activity Public Health Guidance</a:t>
            </a:r>
          </a:p>
        </p:txBody>
      </p:sp>
      <p:sp>
        <p:nvSpPr>
          <p:cNvPr id="3" name="Subtitle 2">
            <a:extLst>
              <a:ext uri="{FF2B5EF4-FFF2-40B4-BE49-F238E27FC236}">
                <a16:creationId xmlns:a16="http://schemas.microsoft.com/office/drawing/2014/main" id="{568233B6-C5EA-9A4F-87B1-89F8C18A43A1}"/>
              </a:ext>
            </a:extLst>
          </p:cNvPr>
          <p:cNvSpPr>
            <a:spLocks noGrp="1"/>
          </p:cNvSpPr>
          <p:nvPr>
            <p:ph type="subTitle" idx="1"/>
          </p:nvPr>
        </p:nvSpPr>
        <p:spPr/>
        <p:txBody>
          <a:bodyPr/>
          <a:lstStyle/>
          <a:p>
            <a:r>
              <a:rPr lang="en-US" dirty="0"/>
              <a:t>Chris Price</a:t>
            </a:r>
          </a:p>
          <a:p>
            <a:r>
              <a:rPr lang="en-US" dirty="0"/>
              <a:t>Pippa </a:t>
            </a:r>
            <a:r>
              <a:rPr lang="en-US" dirty="0" err="1"/>
              <a:t>Tavriger</a:t>
            </a:r>
            <a:endParaRPr lang="en-US" dirty="0"/>
          </a:p>
        </p:txBody>
      </p:sp>
    </p:spTree>
    <p:extLst>
      <p:ext uri="{BB962C8B-B14F-4D97-AF65-F5344CB8AC3E}">
        <p14:creationId xmlns:p14="http://schemas.microsoft.com/office/powerpoint/2010/main" val="336597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308C-09BB-964B-8587-C7819A623F99}"/>
              </a:ext>
            </a:extLst>
          </p:cNvPr>
          <p:cNvSpPr>
            <a:spLocks noGrp="1"/>
          </p:cNvSpPr>
          <p:nvPr>
            <p:ph type="title"/>
          </p:nvPr>
        </p:nvSpPr>
        <p:spPr/>
        <p:txBody>
          <a:bodyPr/>
          <a:lstStyle/>
          <a:p>
            <a:r>
              <a:rPr lang="en-GB" b="1" dirty="0"/>
              <a:t>Tracing close contacts and isolation </a:t>
            </a:r>
            <a:endParaRPr lang="en-US" dirty="0"/>
          </a:p>
        </p:txBody>
      </p:sp>
      <p:sp>
        <p:nvSpPr>
          <p:cNvPr id="3" name="Content Placeholder 2">
            <a:extLst>
              <a:ext uri="{FF2B5EF4-FFF2-40B4-BE49-F238E27FC236}">
                <a16:creationId xmlns:a16="http://schemas.microsoft.com/office/drawing/2014/main" id="{B8F33A92-14E3-7746-B123-1282065ED185}"/>
              </a:ext>
            </a:extLst>
          </p:cNvPr>
          <p:cNvSpPr>
            <a:spLocks noGrp="1"/>
          </p:cNvSpPr>
          <p:nvPr>
            <p:ph idx="1"/>
          </p:nvPr>
        </p:nvSpPr>
        <p:spPr/>
        <p:txBody>
          <a:bodyPr/>
          <a:lstStyle/>
          <a:p>
            <a:pPr marL="0" indent="0">
              <a:buNone/>
            </a:pPr>
            <a:r>
              <a:rPr lang="en-GB" dirty="0"/>
              <a:t>Close contacts will be identified via NHS Test and Trace and out-of-school settings will not be expected to undertake contact tracing. As with positive cases in any other setting, NHS Test and Trace will work with the positive case to identify close contacts. Contacts from an out-of-school setting will only be traced by NHS Test and Trace where the positive case specifically identifies the individual as being a close contact </a:t>
            </a:r>
          </a:p>
          <a:p>
            <a:pPr marL="0" indent="0">
              <a:buNone/>
            </a:pPr>
            <a:r>
              <a:rPr lang="en-GB" dirty="0"/>
              <a:t>You may be contacted in exceptional cases to help with identifying close contacts, as currently happens in managing other infectious diseases. </a:t>
            </a:r>
          </a:p>
        </p:txBody>
      </p:sp>
      <p:sp>
        <p:nvSpPr>
          <p:cNvPr id="4" name="TextBox 3">
            <a:extLst>
              <a:ext uri="{FF2B5EF4-FFF2-40B4-BE49-F238E27FC236}">
                <a16:creationId xmlns:a16="http://schemas.microsoft.com/office/drawing/2014/main" id="{F4BE6506-8429-BF45-AC91-5ABFB970F617}"/>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116282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58FB-CAD7-2244-979C-58C9DCF43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FDBA84-2506-0C4C-95C3-4EE00AEC6877}"/>
              </a:ext>
            </a:extLst>
          </p:cNvPr>
          <p:cNvSpPr>
            <a:spLocks noGrp="1"/>
          </p:cNvSpPr>
          <p:nvPr>
            <p:ph idx="1"/>
          </p:nvPr>
        </p:nvSpPr>
        <p:spPr/>
        <p:txBody>
          <a:bodyPr/>
          <a:lstStyle/>
          <a:p>
            <a:pPr marL="0" indent="0">
              <a:buNone/>
            </a:pPr>
            <a:r>
              <a:rPr lang="en-GB" dirty="0"/>
              <a:t>From 16 August 2021, children under the age of 18 years old will no longer be required to self-isolate if they are contacted by NHS Test and Trace as a close contact of a positive COVID-19 case. </a:t>
            </a:r>
          </a:p>
          <a:p>
            <a:pPr marL="0" indent="0">
              <a:buNone/>
            </a:pPr>
            <a:endParaRPr lang="en-US" dirty="0"/>
          </a:p>
          <a:p>
            <a:pPr marL="0" indent="0">
              <a:buNone/>
            </a:pPr>
            <a:r>
              <a:rPr lang="en-GB" dirty="0"/>
              <a:t>Instead, children will be contacted by NHS Test and Trace, informed they have been in close contact with a positive case and advised to take a PCR test. We would encourage all individuals to take a PCR test if advised to do so. </a:t>
            </a:r>
          </a:p>
        </p:txBody>
      </p:sp>
      <p:sp>
        <p:nvSpPr>
          <p:cNvPr id="4" name="TextBox 3">
            <a:extLst>
              <a:ext uri="{FF2B5EF4-FFF2-40B4-BE49-F238E27FC236}">
                <a16:creationId xmlns:a16="http://schemas.microsoft.com/office/drawing/2014/main" id="{E8F19182-906C-B543-A20A-CD840E8BA62C}"/>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280359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BEF8-FA97-5A41-886A-5FCD81BA85EE}"/>
              </a:ext>
            </a:extLst>
          </p:cNvPr>
          <p:cNvSpPr>
            <a:spLocks noGrp="1"/>
          </p:cNvSpPr>
          <p:nvPr>
            <p:ph type="title"/>
          </p:nvPr>
        </p:nvSpPr>
        <p:spPr/>
        <p:txBody>
          <a:bodyPr/>
          <a:lstStyle/>
          <a:p>
            <a:r>
              <a:rPr lang="en-GB" b="1" dirty="0"/>
              <a:t>Face coverings </a:t>
            </a:r>
            <a:endParaRPr lang="en-US" dirty="0"/>
          </a:p>
        </p:txBody>
      </p:sp>
      <p:sp>
        <p:nvSpPr>
          <p:cNvPr id="3" name="Content Placeholder 2">
            <a:extLst>
              <a:ext uri="{FF2B5EF4-FFF2-40B4-BE49-F238E27FC236}">
                <a16:creationId xmlns:a16="http://schemas.microsoft.com/office/drawing/2014/main" id="{21E8BE26-957E-CC41-B463-3007718AADE0}"/>
              </a:ext>
            </a:extLst>
          </p:cNvPr>
          <p:cNvSpPr>
            <a:spLocks noGrp="1"/>
          </p:cNvSpPr>
          <p:nvPr>
            <p:ph idx="1"/>
          </p:nvPr>
        </p:nvSpPr>
        <p:spPr/>
        <p:txBody>
          <a:bodyPr/>
          <a:lstStyle/>
          <a:p>
            <a:pPr marL="0" indent="0">
              <a:buNone/>
            </a:pPr>
            <a:r>
              <a:rPr lang="en-GB" dirty="0"/>
              <a:t>From Step 4, face coverings will no longer be advised for children, parents, staff and visitors either in classrooms or in communal areas. You can find more information on the use of face coverings including when to wear one, exemptions and how to make your own. </a:t>
            </a:r>
          </a:p>
          <a:p>
            <a:pPr marL="0" indent="0">
              <a:buNone/>
            </a:pPr>
            <a:endParaRPr lang="en-GB" dirty="0"/>
          </a:p>
          <a:p>
            <a:pPr marL="0" indent="0">
              <a:buNone/>
            </a:pPr>
            <a:r>
              <a:rPr lang="en-GB" dirty="0"/>
              <a:t>From Step 4, face coverings are also no longer legally required to be worn in rooms or communal areas in community settings or on public transport. </a:t>
            </a:r>
          </a:p>
          <a:p>
            <a:pPr marL="0" indent="0">
              <a:buNone/>
            </a:pPr>
            <a:endParaRPr lang="en-US" dirty="0"/>
          </a:p>
        </p:txBody>
      </p:sp>
      <p:sp>
        <p:nvSpPr>
          <p:cNvPr id="5" name="TextBox 4">
            <a:extLst>
              <a:ext uri="{FF2B5EF4-FFF2-40B4-BE49-F238E27FC236}">
                <a16:creationId xmlns:a16="http://schemas.microsoft.com/office/drawing/2014/main" id="{15E6B8EE-5BD5-FE42-8DCD-DFB77E308854}"/>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282736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143E-B086-B14B-91B9-6915F6D9E0AE}"/>
              </a:ext>
            </a:extLst>
          </p:cNvPr>
          <p:cNvSpPr>
            <a:spLocks noGrp="1"/>
          </p:cNvSpPr>
          <p:nvPr>
            <p:ph type="title"/>
          </p:nvPr>
        </p:nvSpPr>
        <p:spPr/>
        <p:txBody>
          <a:bodyPr>
            <a:normAutofit/>
          </a:bodyPr>
          <a:lstStyle/>
          <a:p>
            <a:r>
              <a:rPr lang="en-GB" b="1" dirty="0"/>
              <a:t>In circumstances where face coverings are recommended </a:t>
            </a:r>
            <a:endParaRPr lang="en-US" dirty="0"/>
          </a:p>
        </p:txBody>
      </p:sp>
      <p:sp>
        <p:nvSpPr>
          <p:cNvPr id="3" name="Content Placeholder 2">
            <a:extLst>
              <a:ext uri="{FF2B5EF4-FFF2-40B4-BE49-F238E27FC236}">
                <a16:creationId xmlns:a16="http://schemas.microsoft.com/office/drawing/2014/main" id="{EDF13211-960C-D949-8653-04ED079BFA2E}"/>
              </a:ext>
            </a:extLst>
          </p:cNvPr>
          <p:cNvSpPr>
            <a:spLocks noGrp="1"/>
          </p:cNvSpPr>
          <p:nvPr>
            <p:ph idx="1"/>
          </p:nvPr>
        </p:nvSpPr>
        <p:spPr/>
        <p:txBody>
          <a:bodyPr/>
          <a:lstStyle/>
          <a:p>
            <a:pPr marL="0" indent="0">
              <a:buNone/>
            </a:pPr>
            <a:endParaRPr lang="en-GB" dirty="0"/>
          </a:p>
          <a:p>
            <a:pPr marL="0" indent="0">
              <a:buNone/>
            </a:pPr>
            <a:r>
              <a:rPr lang="en-GB" dirty="0"/>
              <a:t>If you have an outbreak in your setting a director of public health might advise you that face coverings should temporarily be worn in communal areas or classrooms (by children, staff and visitors, unless exempt). You should make sure your outbreak management plans cover this possibility. </a:t>
            </a:r>
          </a:p>
          <a:p>
            <a:pPr marL="0" indent="0">
              <a:buNone/>
            </a:pPr>
            <a:endParaRPr lang="en-US" dirty="0"/>
          </a:p>
        </p:txBody>
      </p:sp>
      <p:sp>
        <p:nvSpPr>
          <p:cNvPr id="4" name="TextBox 3">
            <a:extLst>
              <a:ext uri="{FF2B5EF4-FFF2-40B4-BE49-F238E27FC236}">
                <a16:creationId xmlns:a16="http://schemas.microsoft.com/office/drawing/2014/main" id="{734B8494-8269-1441-968B-82612DF8582E}"/>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225101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446-DC60-2B4A-B76D-AEA3F9C7682D}"/>
              </a:ext>
            </a:extLst>
          </p:cNvPr>
          <p:cNvSpPr>
            <a:spLocks noGrp="1"/>
          </p:cNvSpPr>
          <p:nvPr>
            <p:ph type="title"/>
          </p:nvPr>
        </p:nvSpPr>
        <p:spPr/>
        <p:txBody>
          <a:bodyPr/>
          <a:lstStyle/>
          <a:p>
            <a:r>
              <a:rPr lang="en-GB" b="1" dirty="0"/>
              <a:t>Stepping measures up and down </a:t>
            </a:r>
            <a:endParaRPr lang="en-US" dirty="0"/>
          </a:p>
        </p:txBody>
      </p:sp>
      <p:sp>
        <p:nvSpPr>
          <p:cNvPr id="3" name="Content Placeholder 2">
            <a:extLst>
              <a:ext uri="{FF2B5EF4-FFF2-40B4-BE49-F238E27FC236}">
                <a16:creationId xmlns:a16="http://schemas.microsoft.com/office/drawing/2014/main" id="{B19CD04E-25D2-A342-82A1-9C9EB51AC9C2}"/>
              </a:ext>
            </a:extLst>
          </p:cNvPr>
          <p:cNvSpPr>
            <a:spLocks noGrp="1"/>
          </p:cNvSpPr>
          <p:nvPr>
            <p:ph idx="1"/>
          </p:nvPr>
        </p:nvSpPr>
        <p:spPr/>
        <p:txBody>
          <a:bodyPr/>
          <a:lstStyle/>
          <a:p>
            <a:pPr marL="0" indent="0">
              <a:buNone/>
            </a:pPr>
            <a:r>
              <a:rPr lang="en-GB" dirty="0"/>
              <a:t>You should have outbreak management plans outlining how you would operate if there were an outbreak in your setting or local area. </a:t>
            </a:r>
          </a:p>
          <a:p>
            <a:pPr marL="0" indent="0">
              <a:buNone/>
            </a:pPr>
            <a:r>
              <a:rPr lang="en-GB" dirty="0"/>
              <a:t>Given the detrimental impact that restrictions on education and childcare can have on children and young people, any measures in out-of-school settings should only ever be considered as a last resort, kept to the minimum number of settings or groups possible, and for the shortest amount of time possible. </a:t>
            </a:r>
          </a:p>
          <a:p>
            <a:pPr marL="0" indent="0">
              <a:buNone/>
            </a:pPr>
            <a:endParaRPr lang="en-US" dirty="0"/>
          </a:p>
        </p:txBody>
      </p:sp>
      <p:sp>
        <p:nvSpPr>
          <p:cNvPr id="4" name="TextBox 3">
            <a:extLst>
              <a:ext uri="{FF2B5EF4-FFF2-40B4-BE49-F238E27FC236}">
                <a16:creationId xmlns:a16="http://schemas.microsoft.com/office/drawing/2014/main" id="{083127E4-C968-4A43-BF00-D4E58942A3DE}"/>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110472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7DC6-7C81-5D48-B3E2-92DD38C05EE9}"/>
              </a:ext>
            </a:extLst>
          </p:cNvPr>
          <p:cNvSpPr>
            <a:spLocks noGrp="1"/>
          </p:cNvSpPr>
          <p:nvPr>
            <p:ph type="title"/>
          </p:nvPr>
        </p:nvSpPr>
        <p:spPr/>
        <p:txBody>
          <a:bodyPr/>
          <a:lstStyle/>
          <a:p>
            <a:r>
              <a:rPr lang="en-GB" b="1" dirty="0"/>
              <a:t>Parental Attendance </a:t>
            </a:r>
            <a:br>
              <a:rPr lang="en-GB" dirty="0"/>
            </a:br>
            <a:endParaRPr lang="en-US" dirty="0"/>
          </a:p>
        </p:txBody>
      </p:sp>
      <p:sp>
        <p:nvSpPr>
          <p:cNvPr id="3" name="Content Placeholder 2">
            <a:extLst>
              <a:ext uri="{FF2B5EF4-FFF2-40B4-BE49-F238E27FC236}">
                <a16:creationId xmlns:a16="http://schemas.microsoft.com/office/drawing/2014/main" id="{764256B3-1DEB-3144-B599-2D1520CF1D82}"/>
              </a:ext>
            </a:extLst>
          </p:cNvPr>
          <p:cNvSpPr>
            <a:spLocks noGrp="1"/>
          </p:cNvSpPr>
          <p:nvPr>
            <p:ph idx="1"/>
          </p:nvPr>
        </p:nvSpPr>
        <p:spPr/>
        <p:txBody>
          <a:bodyPr/>
          <a:lstStyle/>
          <a:p>
            <a:pPr marL="0" indent="0">
              <a:buNone/>
            </a:pPr>
            <a:r>
              <a:rPr lang="en-GB" dirty="0"/>
              <a:t>We no longer advise that providers limit the attendance of parents and carers at sessions. You should continue to ensure that you have parents’ and carers’ most up-to- date contact details in case of an emergency. </a:t>
            </a:r>
          </a:p>
          <a:p>
            <a:endParaRPr lang="en-US" dirty="0"/>
          </a:p>
        </p:txBody>
      </p:sp>
    </p:spTree>
    <p:extLst>
      <p:ext uri="{BB962C8B-B14F-4D97-AF65-F5344CB8AC3E}">
        <p14:creationId xmlns:p14="http://schemas.microsoft.com/office/powerpoint/2010/main" val="198123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A39A8-6F32-4049-BAAE-3727D78E79D6}"/>
              </a:ext>
            </a:extLst>
          </p:cNvPr>
          <p:cNvSpPr>
            <a:spLocks noGrp="1"/>
          </p:cNvSpPr>
          <p:nvPr>
            <p:ph type="title"/>
          </p:nvPr>
        </p:nvSpPr>
        <p:spPr/>
        <p:txBody>
          <a:bodyPr/>
          <a:lstStyle/>
          <a:p>
            <a:r>
              <a:rPr lang="en-GB" b="1" dirty="0"/>
              <a:t>Asymptomatic Testing </a:t>
            </a:r>
            <a:endParaRPr lang="en-US" dirty="0"/>
          </a:p>
        </p:txBody>
      </p:sp>
      <p:sp>
        <p:nvSpPr>
          <p:cNvPr id="3" name="Content Placeholder 2">
            <a:extLst>
              <a:ext uri="{FF2B5EF4-FFF2-40B4-BE49-F238E27FC236}">
                <a16:creationId xmlns:a16="http://schemas.microsoft.com/office/drawing/2014/main" id="{82F1E33D-7A0E-9641-9A05-D71017EBD1D3}"/>
              </a:ext>
            </a:extLst>
          </p:cNvPr>
          <p:cNvSpPr>
            <a:spLocks noGrp="1"/>
          </p:cNvSpPr>
          <p:nvPr>
            <p:ph idx="1"/>
          </p:nvPr>
        </p:nvSpPr>
        <p:spPr/>
        <p:txBody>
          <a:bodyPr/>
          <a:lstStyle/>
          <a:p>
            <a:pPr marL="0" indent="0">
              <a:buNone/>
            </a:pPr>
            <a:r>
              <a:rPr lang="en-GB" dirty="0"/>
              <a:t>Testing remains important in reducing the risk of transmission of infection within settings. That is why, whilst some measures are relaxed, others will remain, and if necessary, in response to the latest epidemiological data, we all need to be prepared to step measures up or down in future depending on local circumstances. </a:t>
            </a:r>
          </a:p>
          <a:p>
            <a:pPr marL="0" indent="0">
              <a:buNone/>
            </a:pPr>
            <a:endParaRPr lang="en-GB" dirty="0"/>
          </a:p>
          <a:p>
            <a:pPr marL="0" indent="0">
              <a:buNone/>
            </a:pPr>
            <a:r>
              <a:rPr lang="en-GB" dirty="0"/>
              <a:t>Over the summer, staff and secondary age children should continue to test regularly if they are attending settings that remain open. </a:t>
            </a:r>
          </a:p>
          <a:p>
            <a:pPr marL="0" indent="0">
              <a:buNone/>
            </a:pPr>
            <a:endParaRPr lang="en-US" dirty="0"/>
          </a:p>
        </p:txBody>
      </p:sp>
    </p:spTree>
    <p:extLst>
      <p:ext uri="{BB962C8B-B14F-4D97-AF65-F5344CB8AC3E}">
        <p14:creationId xmlns:p14="http://schemas.microsoft.com/office/powerpoint/2010/main" val="317317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F282-7476-404D-BE28-B0C331FADA3A}"/>
              </a:ext>
            </a:extLst>
          </p:cNvPr>
          <p:cNvSpPr>
            <a:spLocks noGrp="1"/>
          </p:cNvSpPr>
          <p:nvPr>
            <p:ph type="title"/>
          </p:nvPr>
        </p:nvSpPr>
        <p:spPr/>
        <p:txBody>
          <a:bodyPr/>
          <a:lstStyle/>
          <a:p>
            <a:r>
              <a:rPr lang="en-GB" b="1" dirty="0"/>
              <a:t>Sports provision </a:t>
            </a:r>
            <a:endParaRPr lang="en-US" dirty="0"/>
          </a:p>
        </p:txBody>
      </p:sp>
      <p:sp>
        <p:nvSpPr>
          <p:cNvPr id="3" name="Content Placeholder 2">
            <a:extLst>
              <a:ext uri="{FF2B5EF4-FFF2-40B4-BE49-F238E27FC236}">
                <a16:creationId xmlns:a16="http://schemas.microsoft.com/office/drawing/2014/main" id="{2E77F58F-83FF-0D47-A46E-249A5EF297C2}"/>
              </a:ext>
            </a:extLst>
          </p:cNvPr>
          <p:cNvSpPr>
            <a:spLocks noGrp="1"/>
          </p:cNvSpPr>
          <p:nvPr>
            <p:ph idx="1"/>
          </p:nvPr>
        </p:nvSpPr>
        <p:spPr/>
        <p:txBody>
          <a:bodyPr>
            <a:normAutofit/>
          </a:bodyPr>
          <a:lstStyle/>
          <a:p>
            <a:pPr marL="0" indent="0">
              <a:buNone/>
            </a:pPr>
            <a:r>
              <a:rPr lang="en-GB" dirty="0"/>
              <a:t>All sports provision, including competition between settings, should be planned and delivered in line with this guidance.. </a:t>
            </a:r>
          </a:p>
          <a:p>
            <a:pPr marL="0" indent="0">
              <a:buNone/>
            </a:pPr>
            <a:endParaRPr lang="en-GB" dirty="0"/>
          </a:p>
          <a:p>
            <a:pPr marL="0" indent="0">
              <a:buNone/>
            </a:pPr>
            <a:r>
              <a:rPr lang="en-GB" dirty="0">
                <a:hlinkClick r:id="rId2"/>
              </a:rPr>
              <a:t>https://www.gov.uk/guidance/coronavirus-covid-19-grassroots-sports-guidance-for-the-public-and-sport-providers</a:t>
            </a:r>
            <a:r>
              <a:rPr lang="en-GB" dirty="0"/>
              <a:t>  </a:t>
            </a:r>
          </a:p>
          <a:p>
            <a:endParaRPr lang="en-US" dirty="0"/>
          </a:p>
        </p:txBody>
      </p:sp>
    </p:spTree>
    <p:extLst>
      <p:ext uri="{BB962C8B-B14F-4D97-AF65-F5344CB8AC3E}">
        <p14:creationId xmlns:p14="http://schemas.microsoft.com/office/powerpoint/2010/main" val="393046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845B-8724-1544-8249-0C9FCC155F0A}"/>
              </a:ext>
            </a:extLst>
          </p:cNvPr>
          <p:cNvSpPr>
            <a:spLocks noGrp="1"/>
          </p:cNvSpPr>
          <p:nvPr>
            <p:ph type="title"/>
          </p:nvPr>
        </p:nvSpPr>
        <p:spPr/>
        <p:txBody>
          <a:bodyPr/>
          <a:lstStyle/>
          <a:p>
            <a:r>
              <a:rPr lang="en-US" b="1" dirty="0"/>
              <a:t>Contacts</a:t>
            </a:r>
          </a:p>
        </p:txBody>
      </p:sp>
      <p:sp>
        <p:nvSpPr>
          <p:cNvPr id="3" name="Content Placeholder 2">
            <a:extLst>
              <a:ext uri="{FF2B5EF4-FFF2-40B4-BE49-F238E27FC236}">
                <a16:creationId xmlns:a16="http://schemas.microsoft.com/office/drawing/2014/main" id="{275DB702-ACD6-1B4A-BC53-69ACD7C00D13}"/>
              </a:ext>
            </a:extLst>
          </p:cNvPr>
          <p:cNvSpPr>
            <a:spLocks noGrp="1"/>
          </p:cNvSpPr>
          <p:nvPr>
            <p:ph idx="1"/>
          </p:nvPr>
        </p:nvSpPr>
        <p:spPr/>
        <p:txBody>
          <a:bodyPr/>
          <a:lstStyle/>
          <a:p>
            <a:pPr marL="0" indent="0">
              <a:buNone/>
            </a:pPr>
            <a:r>
              <a:rPr lang="en-US" b="1" dirty="0"/>
              <a:t>Questions and queries</a:t>
            </a:r>
          </a:p>
          <a:p>
            <a:pPr marL="0" indent="0">
              <a:buNone/>
            </a:pPr>
            <a:r>
              <a:rPr lang="en-US" dirty="0"/>
              <a:t>SPOC – </a:t>
            </a:r>
            <a:r>
              <a:rPr lang="en-US" dirty="0">
                <a:hlinkClick r:id="rId2"/>
              </a:rPr>
              <a:t>spoc@si.liverpool.gov.uk</a:t>
            </a:r>
            <a:endParaRPr lang="en-US" dirty="0"/>
          </a:p>
          <a:p>
            <a:pPr marL="0" indent="0">
              <a:buNone/>
            </a:pPr>
            <a:endParaRPr lang="en-US" dirty="0"/>
          </a:p>
          <a:p>
            <a:pPr marL="0" indent="0">
              <a:buNone/>
            </a:pPr>
            <a:r>
              <a:rPr lang="en-GB" b="1" dirty="0" err="1"/>
              <a:t>DfE</a:t>
            </a:r>
            <a:r>
              <a:rPr lang="en-GB" b="1" dirty="0"/>
              <a:t> coronavirus helpline</a:t>
            </a:r>
            <a:br>
              <a:rPr lang="en-GB" dirty="0"/>
            </a:br>
            <a:r>
              <a:rPr lang="en-GB" dirty="0"/>
              <a:t>Telephone: 0800 046 8687</a:t>
            </a:r>
            <a:br>
              <a:rPr lang="en-GB" dirty="0"/>
            </a:br>
            <a:r>
              <a:rPr lang="en-GB" dirty="0"/>
              <a:t>Monday to Friday, 8am to 6pm</a:t>
            </a:r>
            <a:br>
              <a:rPr lang="en-GB" dirty="0"/>
            </a:br>
            <a:r>
              <a:rPr lang="en-GB" dirty="0"/>
              <a:t>Saturday to Sunday, 10am to 6pm</a:t>
            </a:r>
            <a:br>
              <a:rPr lang="en-GB" dirty="0"/>
            </a:br>
            <a:r>
              <a:rPr lang="en-GB" u="sng" dirty="0">
                <a:hlinkClick r:id="rId3"/>
              </a:rPr>
              <a:t>Find out about call charges</a:t>
            </a:r>
            <a:endParaRPr lang="en-US" dirty="0"/>
          </a:p>
        </p:txBody>
      </p:sp>
    </p:spTree>
    <p:extLst>
      <p:ext uri="{BB962C8B-B14F-4D97-AF65-F5344CB8AC3E}">
        <p14:creationId xmlns:p14="http://schemas.microsoft.com/office/powerpoint/2010/main" val="158920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E98A-2B74-6F47-AF19-03C5A82F017D}"/>
              </a:ext>
            </a:extLst>
          </p:cNvPr>
          <p:cNvSpPr>
            <a:spLocks noGrp="1"/>
          </p:cNvSpPr>
          <p:nvPr>
            <p:ph type="title"/>
          </p:nvPr>
        </p:nvSpPr>
        <p:spPr/>
        <p:txBody>
          <a:bodyPr/>
          <a:lstStyle/>
          <a:p>
            <a:r>
              <a:rPr lang="en-US" b="1" dirty="0"/>
              <a:t>Questions?</a:t>
            </a:r>
          </a:p>
        </p:txBody>
      </p:sp>
      <p:sp>
        <p:nvSpPr>
          <p:cNvPr id="3" name="Content Placeholder 2">
            <a:extLst>
              <a:ext uri="{FF2B5EF4-FFF2-40B4-BE49-F238E27FC236}">
                <a16:creationId xmlns:a16="http://schemas.microsoft.com/office/drawing/2014/main" id="{9D824602-3583-BD4B-84EC-B271B7CC09A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3880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6C82-F378-404B-A799-8F1AE4FD7EB1}"/>
              </a:ext>
            </a:extLst>
          </p:cNvPr>
          <p:cNvSpPr>
            <a:spLocks noGrp="1"/>
          </p:cNvSpPr>
          <p:nvPr>
            <p:ph type="title"/>
          </p:nvPr>
        </p:nvSpPr>
        <p:spPr/>
        <p:txBody>
          <a:bodyPr/>
          <a:lstStyle/>
          <a:p>
            <a:r>
              <a:rPr lang="en-US" b="1" dirty="0"/>
              <a:t>Local Data</a:t>
            </a:r>
          </a:p>
        </p:txBody>
      </p:sp>
      <p:pic>
        <p:nvPicPr>
          <p:cNvPr id="4" name="Picture 3">
            <a:extLst>
              <a:ext uri="{FF2B5EF4-FFF2-40B4-BE49-F238E27FC236}">
                <a16:creationId xmlns:a16="http://schemas.microsoft.com/office/drawing/2014/main" id="{0FD17CEF-B3AB-874A-A53C-7A1408131500}"/>
              </a:ext>
            </a:extLst>
          </p:cNvPr>
          <p:cNvPicPr>
            <a:picLocks noChangeAspect="1"/>
          </p:cNvPicPr>
          <p:nvPr/>
        </p:nvPicPr>
        <p:blipFill>
          <a:blip r:embed="rId2"/>
          <a:stretch>
            <a:fillRect/>
          </a:stretch>
        </p:blipFill>
        <p:spPr>
          <a:xfrm>
            <a:off x="3568700" y="1517650"/>
            <a:ext cx="5054600" cy="3822700"/>
          </a:xfrm>
          <a:prstGeom prst="rect">
            <a:avLst/>
          </a:prstGeom>
        </p:spPr>
      </p:pic>
      <p:sp>
        <p:nvSpPr>
          <p:cNvPr id="3" name="TextBox 2">
            <a:extLst>
              <a:ext uri="{FF2B5EF4-FFF2-40B4-BE49-F238E27FC236}">
                <a16:creationId xmlns:a16="http://schemas.microsoft.com/office/drawing/2014/main" id="{7A0395E6-D012-974C-BA44-3010A6386E84}"/>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151305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CF324B-DDBE-9646-9437-AC71B66B2874}"/>
              </a:ext>
            </a:extLst>
          </p:cNvPr>
          <p:cNvPicPr>
            <a:picLocks noChangeAspect="1"/>
          </p:cNvPicPr>
          <p:nvPr/>
        </p:nvPicPr>
        <p:blipFill>
          <a:blip r:embed="rId2"/>
          <a:stretch>
            <a:fillRect/>
          </a:stretch>
        </p:blipFill>
        <p:spPr>
          <a:xfrm>
            <a:off x="3753241" y="0"/>
            <a:ext cx="4685517" cy="6858000"/>
          </a:xfrm>
          <a:prstGeom prst="rect">
            <a:avLst/>
          </a:prstGeom>
        </p:spPr>
      </p:pic>
      <p:sp>
        <p:nvSpPr>
          <p:cNvPr id="4" name="TextBox 3">
            <a:extLst>
              <a:ext uri="{FF2B5EF4-FFF2-40B4-BE49-F238E27FC236}">
                <a16:creationId xmlns:a16="http://schemas.microsoft.com/office/drawing/2014/main" id="{EA4E5A16-DFF3-F346-8B55-50F19BF42460}"/>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183379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8404-4A3E-4F4D-9E03-FC80EE6FB585}"/>
              </a:ext>
            </a:extLst>
          </p:cNvPr>
          <p:cNvSpPr>
            <a:spLocks noGrp="1"/>
          </p:cNvSpPr>
          <p:nvPr>
            <p:ph type="title"/>
          </p:nvPr>
        </p:nvSpPr>
        <p:spPr/>
        <p:txBody>
          <a:bodyPr/>
          <a:lstStyle/>
          <a:p>
            <a:r>
              <a:rPr lang="en-US" b="1" dirty="0"/>
              <a:t>Referral Process</a:t>
            </a:r>
          </a:p>
        </p:txBody>
      </p:sp>
      <p:sp>
        <p:nvSpPr>
          <p:cNvPr id="3" name="Content Placeholder 2">
            <a:extLst>
              <a:ext uri="{FF2B5EF4-FFF2-40B4-BE49-F238E27FC236}">
                <a16:creationId xmlns:a16="http://schemas.microsoft.com/office/drawing/2014/main" id="{19CD6D1B-2DFC-BC45-A014-440F05BFE8A1}"/>
              </a:ext>
            </a:extLst>
          </p:cNvPr>
          <p:cNvSpPr>
            <a:spLocks noGrp="1"/>
          </p:cNvSpPr>
          <p:nvPr>
            <p:ph idx="1"/>
          </p:nvPr>
        </p:nvSpPr>
        <p:spPr/>
        <p:txBody>
          <a:bodyPr/>
          <a:lstStyle/>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https://www.smartsurvey.co.uk/s/covid-19-schools/</a:t>
            </a:r>
            <a:r>
              <a:rPr lang="en-US" dirty="0"/>
              <a:t> </a:t>
            </a:r>
          </a:p>
        </p:txBody>
      </p:sp>
      <p:sp>
        <p:nvSpPr>
          <p:cNvPr id="4" name="TextBox 3">
            <a:extLst>
              <a:ext uri="{FF2B5EF4-FFF2-40B4-BE49-F238E27FC236}">
                <a16:creationId xmlns:a16="http://schemas.microsoft.com/office/drawing/2014/main" id="{5537E0A1-0808-C440-AB7C-D7F3DB6F7E0A}"/>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26446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7EB7-4716-2A41-A065-60802576144D}"/>
              </a:ext>
            </a:extLst>
          </p:cNvPr>
          <p:cNvSpPr>
            <a:spLocks noGrp="1"/>
          </p:cNvSpPr>
          <p:nvPr>
            <p:ph type="title"/>
          </p:nvPr>
        </p:nvSpPr>
        <p:spPr/>
        <p:txBody>
          <a:bodyPr/>
          <a:lstStyle/>
          <a:p>
            <a:r>
              <a:rPr lang="en-US" b="1" dirty="0"/>
              <a:t>National Guidance	</a:t>
            </a:r>
          </a:p>
        </p:txBody>
      </p:sp>
      <p:sp>
        <p:nvSpPr>
          <p:cNvPr id="3" name="Content Placeholder 2">
            <a:extLst>
              <a:ext uri="{FF2B5EF4-FFF2-40B4-BE49-F238E27FC236}">
                <a16:creationId xmlns:a16="http://schemas.microsoft.com/office/drawing/2014/main" id="{D5D62084-DCA2-EC4E-8FA4-95A8DC732F1C}"/>
              </a:ext>
            </a:extLst>
          </p:cNvPr>
          <p:cNvSpPr>
            <a:spLocks noGrp="1"/>
          </p:cNvSpPr>
          <p:nvPr>
            <p:ph idx="1"/>
          </p:nvPr>
        </p:nvSpPr>
        <p:spPr/>
        <p:txBody>
          <a:bodyPr/>
          <a:lstStyle/>
          <a:p>
            <a:pPr marL="0" indent="0">
              <a:buNone/>
            </a:pPr>
            <a:r>
              <a:rPr lang="en-US" dirty="0">
                <a:hlinkClick r:id="rId2"/>
              </a:rPr>
              <a:t>https://assets.publishing.service.gov.uk/government/uploads/system/uploads/attachment_data/file/999758/OOSS_Provider_Guidance_PDF_Step_4.pdf</a:t>
            </a:r>
            <a:r>
              <a:rPr lang="en-US" dirty="0"/>
              <a:t> </a:t>
            </a:r>
          </a:p>
        </p:txBody>
      </p:sp>
      <p:sp>
        <p:nvSpPr>
          <p:cNvPr id="4" name="TextBox 3">
            <a:extLst>
              <a:ext uri="{FF2B5EF4-FFF2-40B4-BE49-F238E27FC236}">
                <a16:creationId xmlns:a16="http://schemas.microsoft.com/office/drawing/2014/main" id="{EAB4852E-0393-FC40-B07D-20BC8739D04E}"/>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86507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0055-BE70-084B-8BB9-FCAD04E8175A}"/>
              </a:ext>
            </a:extLst>
          </p:cNvPr>
          <p:cNvSpPr>
            <a:spLocks noGrp="1"/>
          </p:cNvSpPr>
          <p:nvPr>
            <p:ph type="title"/>
          </p:nvPr>
        </p:nvSpPr>
        <p:spPr/>
        <p:txBody>
          <a:bodyPr/>
          <a:lstStyle/>
          <a:p>
            <a:r>
              <a:rPr lang="en-GB" b="1" dirty="0"/>
              <a:t>Control Measures </a:t>
            </a:r>
            <a:endParaRPr lang="en-US" dirty="0"/>
          </a:p>
        </p:txBody>
      </p:sp>
      <p:sp>
        <p:nvSpPr>
          <p:cNvPr id="3" name="Content Placeholder 2">
            <a:extLst>
              <a:ext uri="{FF2B5EF4-FFF2-40B4-BE49-F238E27FC236}">
                <a16:creationId xmlns:a16="http://schemas.microsoft.com/office/drawing/2014/main" id="{900D6199-7DC5-B64B-A6B8-153415C9CAC4}"/>
              </a:ext>
            </a:extLst>
          </p:cNvPr>
          <p:cNvSpPr>
            <a:spLocks noGrp="1"/>
          </p:cNvSpPr>
          <p:nvPr>
            <p:ph idx="1"/>
          </p:nvPr>
        </p:nvSpPr>
        <p:spPr/>
        <p:txBody>
          <a:bodyPr/>
          <a:lstStyle/>
          <a:p>
            <a:pPr marL="0" indent="0">
              <a:buNone/>
            </a:pPr>
            <a:r>
              <a:rPr lang="en-GB" b="1" dirty="0"/>
              <a:t>You should: </a:t>
            </a:r>
            <a:endParaRPr lang="en-GB" dirty="0"/>
          </a:p>
          <a:p>
            <a:r>
              <a:rPr lang="en-GB" dirty="0"/>
              <a:t>Ensure good hygiene for everyone (hand washing, catch it; kill it; bin it; PPE where appropriate)</a:t>
            </a:r>
          </a:p>
          <a:p>
            <a:r>
              <a:rPr lang="en-GB" dirty="0"/>
              <a:t>Maintain appropriate cleaning regimes, using standard products such as detergents </a:t>
            </a:r>
          </a:p>
          <a:p>
            <a:r>
              <a:rPr lang="en-GB" dirty="0"/>
              <a:t>Keep occupied spaces well ventilated </a:t>
            </a:r>
          </a:p>
          <a:p>
            <a:r>
              <a:rPr lang="en-GB" dirty="0"/>
              <a:t>Follow public health advice on testing, self-isolation and managing confirmed cases of COVID-19</a:t>
            </a:r>
          </a:p>
          <a:p>
            <a:endParaRPr lang="en-US" dirty="0"/>
          </a:p>
        </p:txBody>
      </p:sp>
      <p:sp>
        <p:nvSpPr>
          <p:cNvPr id="4" name="TextBox 3">
            <a:extLst>
              <a:ext uri="{FF2B5EF4-FFF2-40B4-BE49-F238E27FC236}">
                <a16:creationId xmlns:a16="http://schemas.microsoft.com/office/drawing/2014/main" id="{B59040D5-F468-8142-A453-D8C00F020A0D}"/>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217237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682C-0219-4726-BA3C-FF0ECA897F92}"/>
              </a:ext>
            </a:extLst>
          </p:cNvPr>
          <p:cNvSpPr>
            <a:spLocks noGrp="1"/>
          </p:cNvSpPr>
          <p:nvPr>
            <p:ph type="title"/>
          </p:nvPr>
        </p:nvSpPr>
        <p:spPr>
          <a:xfrm>
            <a:off x="838200" y="365126"/>
            <a:ext cx="10515600" cy="832610"/>
          </a:xfrm>
        </p:spPr>
        <p:txBody>
          <a:bodyPr/>
          <a:lstStyle/>
          <a:p>
            <a:r>
              <a:rPr lang="en-US" b="1" dirty="0"/>
              <a:t>No-one should come into your setting if:</a:t>
            </a:r>
            <a:endParaRPr lang="en-GB" b="1" dirty="0"/>
          </a:p>
        </p:txBody>
      </p:sp>
      <p:sp>
        <p:nvSpPr>
          <p:cNvPr id="3" name="Content Placeholder 2">
            <a:extLst>
              <a:ext uri="{FF2B5EF4-FFF2-40B4-BE49-F238E27FC236}">
                <a16:creationId xmlns:a16="http://schemas.microsoft.com/office/drawing/2014/main" id="{7F8B803A-7807-44D2-84A2-98A7BE196B20}"/>
              </a:ext>
            </a:extLst>
          </p:cNvPr>
          <p:cNvSpPr>
            <a:spLocks noGrp="1"/>
          </p:cNvSpPr>
          <p:nvPr>
            <p:ph idx="1"/>
          </p:nvPr>
        </p:nvSpPr>
        <p:spPr/>
        <p:txBody>
          <a:bodyPr>
            <a:normAutofit fontScale="85000" lnSpcReduction="20000"/>
          </a:bodyPr>
          <a:lstStyle/>
          <a:p>
            <a:pPr>
              <a:lnSpc>
                <a:spcPct val="150000"/>
              </a:lnSpc>
            </a:pPr>
            <a:r>
              <a:rPr lang="en-US" sz="3600" dirty="0"/>
              <a:t>They have COVID symptoms and have not had a test*</a:t>
            </a:r>
          </a:p>
          <a:p>
            <a:pPr lvl="1">
              <a:lnSpc>
                <a:spcPct val="110000"/>
              </a:lnSpc>
              <a:spcBef>
                <a:spcPts val="0"/>
              </a:spcBef>
            </a:pPr>
            <a:r>
              <a:rPr lang="en-US" sz="2800" dirty="0"/>
              <a:t>High temperature </a:t>
            </a:r>
          </a:p>
          <a:p>
            <a:pPr lvl="1">
              <a:lnSpc>
                <a:spcPct val="110000"/>
              </a:lnSpc>
              <a:spcBef>
                <a:spcPts val="0"/>
              </a:spcBef>
            </a:pPr>
            <a:r>
              <a:rPr lang="en-US" sz="2800" dirty="0"/>
              <a:t>new continuous cough</a:t>
            </a:r>
          </a:p>
          <a:p>
            <a:pPr lvl="1">
              <a:lnSpc>
                <a:spcPct val="110000"/>
              </a:lnSpc>
              <a:spcBef>
                <a:spcPts val="0"/>
              </a:spcBef>
            </a:pPr>
            <a:r>
              <a:rPr lang="en-US" sz="2800" dirty="0"/>
              <a:t>Loss/change of taste or smell</a:t>
            </a:r>
          </a:p>
          <a:p>
            <a:pPr>
              <a:lnSpc>
                <a:spcPct val="150000"/>
              </a:lnSpc>
            </a:pPr>
            <a:r>
              <a:rPr lang="en-US" sz="3600" dirty="0"/>
              <a:t>They have tested positive in the last 10 days</a:t>
            </a:r>
          </a:p>
          <a:p>
            <a:pPr>
              <a:lnSpc>
                <a:spcPct val="150000"/>
              </a:lnSpc>
            </a:pPr>
            <a:r>
              <a:rPr lang="en-US" sz="3600" dirty="0"/>
              <a:t>They have been told to isolate or are quarantined</a:t>
            </a:r>
          </a:p>
          <a:p>
            <a:pPr marL="0" indent="0">
              <a:lnSpc>
                <a:spcPct val="150000"/>
              </a:lnSpc>
              <a:buNone/>
            </a:pPr>
            <a:r>
              <a:rPr lang="en-GB" sz="2600" dirty="0"/>
              <a:t>*</a:t>
            </a:r>
            <a:r>
              <a:rPr lang="en-GB" sz="2600" dirty="0">
                <a:hlinkClick r:id="rId2"/>
              </a:rPr>
              <a:t>https://liverpool.gov.uk/communities-and-safety/emergency-planning/coronavirus/how-to-get-tested/tests-for-people-with-symptoms/</a:t>
            </a:r>
            <a:endParaRPr lang="en-GB" sz="2600" dirty="0"/>
          </a:p>
          <a:p>
            <a:pPr marL="0" indent="0">
              <a:lnSpc>
                <a:spcPct val="150000"/>
              </a:lnSpc>
              <a:buNone/>
            </a:pPr>
            <a:endParaRPr lang="en-GB" sz="3600" dirty="0"/>
          </a:p>
        </p:txBody>
      </p:sp>
      <p:sp>
        <p:nvSpPr>
          <p:cNvPr id="4" name="TextBox 3">
            <a:extLst>
              <a:ext uri="{FF2B5EF4-FFF2-40B4-BE49-F238E27FC236}">
                <a16:creationId xmlns:a16="http://schemas.microsoft.com/office/drawing/2014/main" id="{2EC721E3-0A42-BD40-BDB8-CACB9244A57F}"/>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274163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7D5A-9A68-4BB1-AA30-858B6A35807F}"/>
              </a:ext>
            </a:extLst>
          </p:cNvPr>
          <p:cNvSpPr>
            <a:spLocks noGrp="1"/>
          </p:cNvSpPr>
          <p:nvPr>
            <p:ph type="title"/>
          </p:nvPr>
        </p:nvSpPr>
        <p:spPr/>
        <p:txBody>
          <a:bodyPr>
            <a:normAutofit fontScale="90000"/>
          </a:bodyPr>
          <a:lstStyle/>
          <a:p>
            <a:r>
              <a:rPr lang="en-GB" b="1" dirty="0"/>
              <a:t>If anyone becomes unwell with Covid-19 symptoms:</a:t>
            </a:r>
            <a:br>
              <a:rPr lang="en-GB" b="1" dirty="0"/>
            </a:br>
            <a:endParaRPr lang="en-GB" dirty="0"/>
          </a:p>
        </p:txBody>
      </p:sp>
      <p:sp>
        <p:nvSpPr>
          <p:cNvPr id="3" name="Content Placeholder 2">
            <a:extLst>
              <a:ext uri="{FF2B5EF4-FFF2-40B4-BE49-F238E27FC236}">
                <a16:creationId xmlns:a16="http://schemas.microsoft.com/office/drawing/2014/main" id="{8DC806A0-89C0-4AF9-828D-71EF61444341}"/>
              </a:ext>
            </a:extLst>
          </p:cNvPr>
          <p:cNvSpPr>
            <a:spLocks noGrp="1"/>
          </p:cNvSpPr>
          <p:nvPr>
            <p:ph idx="1"/>
          </p:nvPr>
        </p:nvSpPr>
        <p:spPr/>
        <p:txBody>
          <a:bodyPr>
            <a:normAutofit lnSpcReduction="10000"/>
          </a:bodyPr>
          <a:lstStyle/>
          <a:p>
            <a:r>
              <a:rPr lang="en-GB" dirty="0"/>
              <a:t>Alert the Covid-19 lead in in your setting/ manager</a:t>
            </a:r>
          </a:p>
          <a:p>
            <a:r>
              <a:rPr lang="en-GB" dirty="0"/>
              <a:t>Move the person if possible, to a room where they can be isolated behind a closed door</a:t>
            </a:r>
          </a:p>
          <a:p>
            <a:pPr lvl="0"/>
            <a:r>
              <a:rPr lang="en-GB" dirty="0"/>
              <a:t>Ideally, a window should be opened for ventilation</a:t>
            </a:r>
          </a:p>
          <a:p>
            <a:pPr lvl="0"/>
            <a:r>
              <a:rPr lang="en-GB" dirty="0"/>
              <a:t>If it is not possible to isolate them, move them to an area which is at least 2 metres away from other people</a:t>
            </a:r>
            <a:endParaRPr lang="en-GB" sz="2400" dirty="0"/>
          </a:p>
          <a:p>
            <a:pPr lvl="0"/>
            <a:r>
              <a:rPr lang="en-GB" dirty="0"/>
              <a:t>If they need to go to the bathroom while waiting to be collected, they should use a separate bathroom if possible. The bathroom should be cleaned and disinfected using standard cleaning products before being used by anyone else.</a:t>
            </a:r>
          </a:p>
          <a:p>
            <a:endParaRPr lang="en-GB" dirty="0"/>
          </a:p>
        </p:txBody>
      </p:sp>
      <p:sp>
        <p:nvSpPr>
          <p:cNvPr id="4" name="TextBox 3">
            <a:extLst>
              <a:ext uri="{FF2B5EF4-FFF2-40B4-BE49-F238E27FC236}">
                <a16:creationId xmlns:a16="http://schemas.microsoft.com/office/drawing/2014/main" id="{6EC88C69-CF12-8E42-BACF-DA5FC94D8BA3}"/>
              </a:ext>
            </a:extLst>
          </p:cNvPr>
          <p:cNvSpPr txBox="1"/>
          <p:nvPr/>
        </p:nvSpPr>
        <p:spPr>
          <a:xfrm>
            <a:off x="11353800" y="6286500"/>
            <a:ext cx="517071" cy="369332"/>
          </a:xfrm>
          <a:prstGeom prst="rect">
            <a:avLst/>
          </a:prstGeom>
          <a:noFill/>
        </p:spPr>
        <p:txBody>
          <a:bodyPr wrap="square" rtlCol="0">
            <a:spAutoFit/>
          </a:bodyPr>
          <a:lstStyle/>
          <a:p>
            <a:r>
              <a:rPr lang="en-US" dirty="0"/>
              <a:t>PT</a:t>
            </a:r>
          </a:p>
        </p:txBody>
      </p:sp>
    </p:spTree>
    <p:extLst>
      <p:ext uri="{BB962C8B-B14F-4D97-AF65-F5344CB8AC3E}">
        <p14:creationId xmlns:p14="http://schemas.microsoft.com/office/powerpoint/2010/main" val="370275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ACE3-0D5D-A94E-A82D-4881CB01EB10}"/>
              </a:ext>
            </a:extLst>
          </p:cNvPr>
          <p:cNvSpPr>
            <a:spLocks noGrp="1"/>
          </p:cNvSpPr>
          <p:nvPr>
            <p:ph type="title"/>
          </p:nvPr>
        </p:nvSpPr>
        <p:spPr/>
        <p:txBody>
          <a:bodyPr/>
          <a:lstStyle/>
          <a:p>
            <a:r>
              <a:rPr lang="en-GB" b="1" dirty="0"/>
              <a:t>Mixing and ‘bubbles’ </a:t>
            </a:r>
            <a:endParaRPr lang="en-US" dirty="0"/>
          </a:p>
        </p:txBody>
      </p:sp>
      <p:sp>
        <p:nvSpPr>
          <p:cNvPr id="3" name="Content Placeholder 2">
            <a:extLst>
              <a:ext uri="{FF2B5EF4-FFF2-40B4-BE49-F238E27FC236}">
                <a16:creationId xmlns:a16="http://schemas.microsoft.com/office/drawing/2014/main" id="{2D7C4E67-062F-8E46-BEC2-6FDBB8574C01}"/>
              </a:ext>
            </a:extLst>
          </p:cNvPr>
          <p:cNvSpPr>
            <a:spLocks noGrp="1"/>
          </p:cNvSpPr>
          <p:nvPr>
            <p:ph idx="1"/>
          </p:nvPr>
        </p:nvSpPr>
        <p:spPr/>
        <p:txBody>
          <a:bodyPr/>
          <a:lstStyle/>
          <a:p>
            <a:pPr marL="0" indent="0">
              <a:buNone/>
            </a:pPr>
            <a:endParaRPr lang="en-GB" dirty="0"/>
          </a:p>
          <a:p>
            <a:pPr marL="0" indent="0">
              <a:buNone/>
            </a:pPr>
            <a:r>
              <a:rPr lang="en-GB" dirty="0"/>
              <a:t>At Step 4, we will no longer recommend that it is necessary to keep children in consistent groups (‘bubbles’). When we proceed to Step 4, this means that bubbles will not need to be used for any summer provision or from the autumn term. </a:t>
            </a:r>
          </a:p>
          <a:p>
            <a:pPr marL="0" indent="0">
              <a:buNone/>
            </a:pPr>
            <a:endParaRPr lang="en-US" dirty="0"/>
          </a:p>
        </p:txBody>
      </p:sp>
      <p:sp>
        <p:nvSpPr>
          <p:cNvPr id="4" name="TextBox 3">
            <a:extLst>
              <a:ext uri="{FF2B5EF4-FFF2-40B4-BE49-F238E27FC236}">
                <a16:creationId xmlns:a16="http://schemas.microsoft.com/office/drawing/2014/main" id="{BB6DA9F7-025C-B244-9A3F-ECB1073DD237}"/>
              </a:ext>
            </a:extLst>
          </p:cNvPr>
          <p:cNvSpPr txBox="1"/>
          <p:nvPr/>
        </p:nvSpPr>
        <p:spPr>
          <a:xfrm>
            <a:off x="11353800" y="6286500"/>
            <a:ext cx="517071" cy="369332"/>
          </a:xfrm>
          <a:prstGeom prst="rect">
            <a:avLst/>
          </a:prstGeom>
          <a:noFill/>
        </p:spPr>
        <p:txBody>
          <a:bodyPr wrap="square" rtlCol="0">
            <a:spAutoFit/>
          </a:bodyPr>
          <a:lstStyle/>
          <a:p>
            <a:r>
              <a:rPr lang="en-US" dirty="0"/>
              <a:t>CP</a:t>
            </a:r>
          </a:p>
        </p:txBody>
      </p:sp>
    </p:spTree>
    <p:extLst>
      <p:ext uri="{BB962C8B-B14F-4D97-AF65-F5344CB8AC3E}">
        <p14:creationId xmlns:p14="http://schemas.microsoft.com/office/powerpoint/2010/main" val="205505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959</Words>
  <Application>Microsoft Macintosh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Summer Activity Public Health Guidance</vt:lpstr>
      <vt:lpstr>Local Data</vt:lpstr>
      <vt:lpstr>PowerPoint Presentation</vt:lpstr>
      <vt:lpstr>Referral Process</vt:lpstr>
      <vt:lpstr>National Guidance </vt:lpstr>
      <vt:lpstr>Control Measures </vt:lpstr>
      <vt:lpstr>No-one should come into your setting if:</vt:lpstr>
      <vt:lpstr>If anyone becomes unwell with Covid-19 symptoms: </vt:lpstr>
      <vt:lpstr>Mixing and ‘bubbles’ </vt:lpstr>
      <vt:lpstr>Tracing close contacts and isolation </vt:lpstr>
      <vt:lpstr>PowerPoint Presentation</vt:lpstr>
      <vt:lpstr>Face coverings </vt:lpstr>
      <vt:lpstr>In circumstances where face coverings are recommended </vt:lpstr>
      <vt:lpstr>Stepping measures up and down </vt:lpstr>
      <vt:lpstr>Parental Attendance  </vt:lpstr>
      <vt:lpstr>Asymptomatic Testing </vt:lpstr>
      <vt:lpstr>Sports provision </vt:lpstr>
      <vt:lpstr>Contacts</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2021-07-13T13:50:31Z</dcterms:created>
  <dcterms:modified xsi:type="dcterms:W3CDTF">2021-07-14T14:34:07Z</dcterms:modified>
</cp:coreProperties>
</file>